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336" r:id="rId2"/>
    <p:sldId id="337" r:id="rId3"/>
    <p:sldId id="353" r:id="rId4"/>
    <p:sldId id="338" r:id="rId5"/>
    <p:sldId id="355" r:id="rId6"/>
    <p:sldId id="354" r:id="rId7"/>
    <p:sldId id="34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鄧光龍" initials="鄧光龍" lastIdx="1" clrIdx="0">
    <p:extLst>
      <p:ext uri="{19B8F6BF-5375-455C-9EA6-DF929625EA0E}">
        <p15:presenceInfo xmlns:p15="http://schemas.microsoft.com/office/powerpoint/2012/main" userId="鄧光龍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A3E"/>
    <a:srgbClr val="5B9BD5"/>
    <a:srgbClr val="00FF00"/>
    <a:srgbClr val="ED7D31"/>
    <a:srgbClr val="B5C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2" autoAdjust="0"/>
    <p:restoredTop sz="95332" autoAdjust="0"/>
  </p:normalViewPr>
  <p:slideViewPr>
    <p:cSldViewPr snapToGrid="0">
      <p:cViewPr varScale="1">
        <p:scale>
          <a:sx n="73" d="100"/>
          <a:sy n="73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39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341572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08639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117461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4072149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201790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742913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9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8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6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8"/>
          <p:cNvSpPr/>
          <p:nvPr/>
        </p:nvSpPr>
        <p:spPr>
          <a:xfrm>
            <a:off x="4260258" y="5035179"/>
            <a:ext cx="3539573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Prepared by </a:t>
            </a:r>
            <a:r>
              <a:rPr lang="en-US" sz="2000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: </a:t>
            </a:r>
            <a:r>
              <a:rPr lang="en-US" sz="2000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SQE </a:t>
            </a: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Peter</a:t>
            </a:r>
          </a:p>
          <a:p>
            <a:pPr>
              <a:lnSpc>
                <a:spcPct val="150000"/>
              </a:lnSpc>
            </a:pPr>
            <a:r>
              <a:rPr lang="en-US" altLang="zh-TW" sz="2000" dirty="0">
                <a:solidFill>
                  <a:schemeClr val="bg1"/>
                </a:solidFill>
              </a:rPr>
              <a:t>Date           </a:t>
            </a:r>
            <a:r>
              <a:rPr lang="en-US" altLang="zh-TW" sz="2000" dirty="0" smtClean="0">
                <a:solidFill>
                  <a:schemeClr val="bg1"/>
                </a:solidFill>
              </a:rPr>
              <a:t>  : 2024/05/21</a:t>
            </a:r>
            <a:endParaRPr lang="zh-TW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/>
          <p:nvPr/>
        </p:nvSpPr>
        <p:spPr>
          <a:xfrm>
            <a:off x="1096192" y="878589"/>
            <a:ext cx="7304531" cy="17149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BFX-AT100</a:t>
            </a:r>
            <a:endParaRPr lang="en-US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3600" b="1" dirty="0">
                <a:solidFill>
                  <a:schemeClr val="bg1"/>
                </a:solidFill>
              </a:rPr>
              <a:t>Bottom cover bad weld line and bad gas mark 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Report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38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880553" y="58561"/>
            <a:ext cx="629764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Description of Problems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</a:t>
            </a:r>
            <a:r>
              <a:rPr lang="en-US" sz="2800">
                <a:solidFill>
                  <a:schemeClr val="bg1"/>
                </a:solidFill>
                <a:latin typeface="+mj-lt"/>
              </a:rPr>
              <a:t>1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033161"/>
              </p:ext>
            </p:extLst>
          </p:nvPr>
        </p:nvGraphicFramePr>
        <p:xfrm>
          <a:off x="440276" y="1269981"/>
          <a:ext cx="11130012" cy="4433886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626543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(5W2H)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1769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2024 May 17</a:t>
                      </a: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1769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600" b="0" kern="1200" baseline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ALT customer</a:t>
                      </a:r>
                      <a:endParaRPr lang="en-US" altLang="zh-CN" sz="1600" b="0" kern="1200" baseline="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1769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altLang="zh-CN" sz="1600" b="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SK networks warehouse, </a:t>
                      </a:r>
                      <a:r>
                        <a:rPr lang="en-US" altLang="zh-CN" sz="1600" b="0" kern="1200" baseline="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Anseong</a:t>
                      </a:r>
                      <a:r>
                        <a:rPr lang="en-US" altLang="zh-CN" sz="1600" b="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, Korea.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8987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latin typeface="Arial (Headings)"/>
                          <a:ea typeface="+mn-ea"/>
                          <a:cs typeface="Arial" panose="020B0604020202020204" pitchFamily="34" charset="0"/>
                        </a:rPr>
                        <a:t>ALT customer feedback that they found out 1600/1600pcs product that </a:t>
                      </a:r>
                      <a:r>
                        <a:rPr lang="en-US" sz="1600" b="0" kern="1200" baseline="0" dirty="0" smtClean="0">
                          <a:solidFill>
                            <a:schemeClr val="tx1"/>
                          </a:solidFill>
                          <a:latin typeface="Arial (Headings)"/>
                          <a:ea typeface="+mn-ea"/>
                          <a:cs typeface="+mn-cs"/>
                        </a:rPr>
                        <a:t>b</a:t>
                      </a:r>
                      <a:r>
                        <a:rPr lang="en-US" sz="1600" dirty="0" smtClean="0">
                          <a:latin typeface="Arial (Headings)"/>
                        </a:rPr>
                        <a:t>ottom cover have bad weld line and bad gas mark</a:t>
                      </a:r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latin typeface="Arial (Headings)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n-US" altLang="zh-TW" sz="1600" b="0" kern="1200" baseline="0" dirty="0">
                        <a:solidFill>
                          <a:schemeClr val="dk1"/>
                        </a:solidFill>
                        <a:latin typeface="Arial (Headings)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611299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Bottom cover have bad weld line and bad gas mark 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P/N: 442.00630.015, Injection DC: 2024.03.22, Vendor: NWEII)</a:t>
                      </a:r>
                      <a:endParaRPr lang="en-US" sz="16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265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Visual check =&gt; NG</a:t>
                      </a:r>
                      <a:endParaRPr kumimoji="0" lang="en-US" altLang="zh-TW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6265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1600/1600pcs 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( F/R: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100%).</a:t>
                      </a:r>
                      <a:endParaRPr kumimoji="0" lang="en-US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584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標題 1"/>
          <p:cNvSpPr/>
          <p:nvPr/>
        </p:nvSpPr>
        <p:spPr>
          <a:xfrm>
            <a:off x="880553" y="58561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lnSpc>
                <a:spcPct val="90000"/>
              </a:lnSpc>
              <a:tabLst>
                <a:tab pos="0" algn="l"/>
              </a:tabLst>
              <a:defRPr/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Description of Problems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550" y="727713"/>
            <a:ext cx="111922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cs typeface="Arial" panose="020B0604020202020204" pitchFamily="34" charset="0"/>
              </a:rPr>
              <a:t>On </a:t>
            </a:r>
            <a:r>
              <a:rPr lang="en-US" sz="1600" b="1" dirty="0" smtClean="0">
                <a:latin typeface="+mj-lt"/>
                <a:cs typeface="Arial" panose="020B0604020202020204" pitchFamily="34" charset="0"/>
              </a:rPr>
              <a:t>May </a:t>
            </a:r>
            <a:r>
              <a:rPr lang="en-US" sz="1600" b="1" dirty="0" smtClean="0">
                <a:latin typeface="+mj-lt"/>
                <a:cs typeface="Arial" panose="020B0604020202020204" pitchFamily="34" charset="0"/>
              </a:rPr>
              <a:t>17, </a:t>
            </a:r>
            <a:r>
              <a:rPr lang="en-US" sz="1600" b="1" dirty="0" smtClean="0">
                <a:latin typeface="+mj-lt"/>
                <a:cs typeface="Arial" panose="020B0604020202020204" pitchFamily="34" charset="0"/>
              </a:rPr>
              <a:t>2024, T99X171.00 model, ALT </a:t>
            </a:r>
            <a:r>
              <a:rPr lang="en-US" sz="1600" b="1" dirty="0">
                <a:latin typeface="+mj-lt"/>
                <a:cs typeface="Arial" panose="020B0604020202020204" pitchFamily="34" charset="0"/>
              </a:rPr>
              <a:t>customer feedback that they found out </a:t>
            </a:r>
            <a:r>
              <a:rPr lang="en-US" sz="1600" b="1" dirty="0" smtClean="0">
                <a:latin typeface="+mj-lt"/>
                <a:cs typeface="Arial" panose="020B0604020202020204" pitchFamily="34" charset="0"/>
              </a:rPr>
              <a:t>1600/1600pcs product visual abnormal, bottom cover have </a:t>
            </a:r>
            <a:r>
              <a:rPr lang="en-US" sz="1600" b="1" dirty="0">
                <a:latin typeface="Arial (Headings)"/>
              </a:rPr>
              <a:t>bad weld line and bad gas mark</a:t>
            </a:r>
            <a:r>
              <a:rPr lang="en-US" sz="1600" b="1" dirty="0" smtClean="0">
                <a:latin typeface="+mj-lt"/>
                <a:cs typeface="Arial" panose="020B0604020202020204" pitchFamily="34" charset="0"/>
              </a:rPr>
              <a:t> </a:t>
            </a:r>
            <a:endParaRPr lang="en-US" sz="1600" b="1" dirty="0">
              <a:latin typeface="+mj-lt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+mj-lt"/>
                <a:cs typeface="Arial" panose="020B0604020202020204" pitchFamily="34" charset="0"/>
              </a:rPr>
              <a:t>Defect rate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100% (1600/1000 pcs)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+mj-lt"/>
                <a:cs typeface="Arial" panose="020B0604020202020204" pitchFamily="34" charset="0"/>
              </a:rPr>
              <a:t>Fail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cs typeface="Arial" panose="020B0604020202020204" pitchFamily="34" charset="0"/>
              </a:rPr>
              <a:t>symptom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cs typeface="Arial" panose="020B0604020202020204" pitchFamily="34" charset="0"/>
              </a:rPr>
              <a:t>: Visual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cs typeface="Arial" panose="020B0604020202020204" pitchFamily="34" charset="0"/>
              </a:rPr>
              <a:t> check =&gt; 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NG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141" y="2331512"/>
            <a:ext cx="2841597" cy="28474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558710" y="1628100"/>
            <a:ext cx="2858458" cy="427155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16629" y="5193106"/>
            <a:ext cx="203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Bad gas mark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249886" y="5220246"/>
            <a:ext cx="1894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2.Bad weld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65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49163"/>
            <a:ext cx="40347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endParaRPr lang="en-US" altLang="zh-TW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323" y="5849701"/>
            <a:ext cx="11384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dirty="0" smtClean="0"/>
              <a:t>- Recheck ALT </a:t>
            </a:r>
            <a:r>
              <a:rPr lang="en-US" sz="1600" dirty="0" smtClean="0"/>
              <a:t>inform defect issue with N</a:t>
            </a:r>
            <a:r>
              <a:rPr lang="en-US" sz="1600" dirty="0" smtClean="0">
                <a:sym typeface="Wingdings" panose="05000000000000000000" pitchFamily="2" charset="2"/>
              </a:rPr>
              <a:t>WEII </a:t>
            </a:r>
            <a:r>
              <a:rPr lang="en-US" sz="1600" dirty="0" smtClean="0">
                <a:sym typeface="Wingdings" panose="05000000000000000000" pitchFamily="2" charset="2"/>
              </a:rPr>
              <a:t>and </a:t>
            </a:r>
            <a:r>
              <a:rPr lang="en-US" sz="1600" dirty="0" err="1" smtClean="0">
                <a:sym typeface="Wingdings" panose="05000000000000000000" pitchFamily="2" charset="2"/>
              </a:rPr>
              <a:t>Fii</a:t>
            </a:r>
            <a:r>
              <a:rPr lang="en-US" sz="1600" dirty="0" smtClean="0">
                <a:sym typeface="Wingdings" panose="05000000000000000000" pitchFamily="2" charset="2"/>
              </a:rPr>
              <a:t> golden sample also have bad weld </a:t>
            </a:r>
            <a:r>
              <a:rPr lang="en-US" sz="1600" dirty="0" smtClean="0">
                <a:sym typeface="Wingdings" panose="05000000000000000000" pitchFamily="2" charset="2"/>
              </a:rPr>
              <a:t>line. The same issue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04078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</a:t>
            </a:r>
            <a:r>
              <a:rPr lang="en-US" sz="2800">
                <a:solidFill>
                  <a:schemeClr val="bg1"/>
                </a:solidFill>
                <a:latin typeface="+mj-lt"/>
              </a:rPr>
              <a:t>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2472577" y="766648"/>
            <a:ext cx="7761801" cy="5002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2400" dirty="0" smtClean="0">
                <a:latin typeface="Calibri" panose="020F0502020204030204" pitchFamily="34" charset="0"/>
              </a:rPr>
              <a:t>Data compared with ALT golden samples</a:t>
            </a:r>
          </a:p>
        </p:txBody>
      </p:sp>
      <p:sp>
        <p:nvSpPr>
          <p:cNvPr id="23" name="TextBox 22"/>
          <p:cNvSpPr txBox="1"/>
          <p:nvPr/>
        </p:nvSpPr>
        <p:spPr bwMode="auto">
          <a:xfrm>
            <a:off x="138323" y="613184"/>
            <a:ext cx="33790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latin typeface="Calibri" pitchFamily="34" charset="0"/>
              </a:rPr>
              <a:t>1. Bad weld line</a:t>
            </a:r>
            <a:endParaRPr lang="en-US" sz="2800" b="1" dirty="0">
              <a:solidFill>
                <a:srgbClr val="0070C0"/>
              </a:solidFill>
              <a:latin typeface="Calibri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80553" y="1280367"/>
            <a:ext cx="9713611" cy="4337066"/>
            <a:chOff x="880553" y="1410591"/>
            <a:chExt cx="9713611" cy="4337066"/>
          </a:xfrm>
        </p:grpSpPr>
        <p:pic>
          <p:nvPicPr>
            <p:cNvPr id="37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54" r="5179"/>
            <a:stretch/>
          </p:blipFill>
          <p:spPr>
            <a:xfrm>
              <a:off x="880553" y="1410591"/>
              <a:ext cx="2898179" cy="2032951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880553" y="1423851"/>
              <a:ext cx="9713611" cy="4323806"/>
              <a:chOff x="1802699" y="1793138"/>
              <a:chExt cx="8269001" cy="4280124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 rotWithShape="1">
              <a:blip r:embed="rId4"/>
              <a:srcRect b="14521"/>
              <a:stretch/>
            </p:blipFill>
            <p:spPr>
              <a:xfrm>
                <a:off x="1802699" y="3847272"/>
                <a:ext cx="2467161" cy="1904519"/>
              </a:xfrm>
              <a:prstGeom prst="rect">
                <a:avLst/>
              </a:prstGeom>
            </p:spPr>
          </p:pic>
          <p:sp>
            <p:nvSpPr>
              <p:cNvPr id="39" name="Title 1"/>
              <p:cNvSpPr txBox="1">
                <a:spLocks/>
              </p:cNvSpPr>
              <p:nvPr/>
            </p:nvSpPr>
            <p:spPr bwMode="auto">
              <a:xfrm>
                <a:off x="1802699" y="5678412"/>
                <a:ext cx="2467161" cy="37949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3300"/>
                </a:solidFill>
              </a:ln>
              <a:extLst/>
            </p:spPr>
            <p:txBody>
              <a:bodyPr anchor="ctr"/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i="1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i="1">
                    <a:solidFill>
                      <a:schemeClr val="tx2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i="1">
                    <a:solidFill>
                      <a:schemeClr val="tx2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i="1">
                    <a:solidFill>
                      <a:schemeClr val="tx2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i="1">
                    <a:solidFill>
                      <a:schemeClr val="tx2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4400" i="1">
                    <a:solidFill>
                      <a:schemeClr val="tx2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4400" i="1">
                    <a:solidFill>
                      <a:schemeClr val="tx2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4400" i="1">
                    <a:solidFill>
                      <a:schemeClr val="tx2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4400" i="1">
                    <a:solidFill>
                      <a:schemeClr val="tx2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algn="ctr">
                  <a:defRPr/>
                </a:pPr>
                <a:r>
                  <a:rPr kumimoji="0" lang="en-US" sz="1800" kern="0" dirty="0" smtClean="0">
                    <a:solidFill>
                      <a:schemeClr val="tx1"/>
                    </a:solidFill>
                  </a:rPr>
                  <a:t>ALT NG sample</a:t>
                </a:r>
                <a:endParaRPr kumimoji="0" lang="en-US" sz="1800" kern="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4781810" y="1813076"/>
                <a:ext cx="2361124" cy="4260186"/>
                <a:chOff x="3275856" y="2034759"/>
                <a:chExt cx="2361124" cy="4260186"/>
              </a:xfrm>
            </p:grpSpPr>
            <p:pic>
              <p:nvPicPr>
                <p:cNvPr id="41" name="Hình ảnh 9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569" t="16924" r="20766"/>
                <a:stretch/>
              </p:blipFill>
              <p:spPr bwMode="auto">
                <a:xfrm>
                  <a:off x="3275856" y="2034759"/>
                  <a:ext cx="2361123" cy="19324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2" name="Picture 41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471" t="50963" r="16614" b="4474"/>
                <a:stretch/>
              </p:blipFill>
              <p:spPr>
                <a:xfrm rot="16200000">
                  <a:off x="3491877" y="3868667"/>
                  <a:ext cx="1929454" cy="2360750"/>
                </a:xfrm>
                <a:prstGeom prst="rect">
                  <a:avLst/>
                </a:prstGeom>
              </p:spPr>
            </p:pic>
            <p:sp>
              <p:nvSpPr>
                <p:cNvPr id="43" name="Title 1"/>
                <p:cNvSpPr txBox="1">
                  <a:spLocks/>
                </p:cNvSpPr>
                <p:nvPr/>
              </p:nvSpPr>
              <p:spPr bwMode="auto">
                <a:xfrm>
                  <a:off x="3275856" y="5915455"/>
                  <a:ext cx="2361124" cy="37949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33CC33"/>
                  </a:solidFill>
                </a:ln>
                <a:extLst/>
              </p:spPr>
              <p:txBody>
                <a:bodyPr anchor="ctr"/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+mj-lt"/>
                      <a:ea typeface="+mj-ea"/>
                      <a:cs typeface="+mj-cs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5pPr>
                  <a:lvl6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6pPr>
                  <a:lvl7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7pPr>
                  <a:lvl8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8pPr>
                  <a:lvl9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9pPr>
                </a:lstStyle>
                <a:p>
                  <a:pPr algn="ctr">
                    <a:defRPr/>
                  </a:pPr>
                  <a:r>
                    <a:rPr kumimoji="0" lang="en-US" sz="1800" kern="0" dirty="0" smtClean="0">
                      <a:solidFill>
                        <a:schemeClr val="tx1"/>
                      </a:solidFill>
                    </a:rPr>
                    <a:t>NWEII Golden sample</a:t>
                  </a:r>
                  <a:endParaRPr kumimoji="0" lang="en-US" sz="1800" kern="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>
                <a:off x="7651947" y="1793138"/>
                <a:ext cx="2419753" cy="4280124"/>
                <a:chOff x="6153632" y="1990953"/>
                <a:chExt cx="2419753" cy="4280124"/>
              </a:xfrm>
            </p:grpSpPr>
            <p:grpSp>
              <p:nvGrpSpPr>
                <p:cNvPr id="45" name="Group 44"/>
                <p:cNvGrpSpPr/>
                <p:nvPr/>
              </p:nvGrpSpPr>
              <p:grpSpPr>
                <a:xfrm>
                  <a:off x="6153632" y="1990953"/>
                  <a:ext cx="2419753" cy="4083839"/>
                  <a:chOff x="6153632" y="1990953"/>
                  <a:chExt cx="2419753" cy="4083839"/>
                </a:xfrm>
              </p:grpSpPr>
              <p:pic>
                <p:nvPicPr>
                  <p:cNvPr id="47" name="Picture 46"/>
                  <p:cNvPicPr>
                    <a:picLocks noChangeAspect="1"/>
                  </p:cNvPicPr>
                  <p:nvPr/>
                </p:nvPicPr>
                <p:blipFill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3531" t="14913" r="17016" b="32998"/>
                  <a:stretch/>
                </p:blipFill>
                <p:spPr>
                  <a:xfrm rot="16200000">
                    <a:off x="6412717" y="3914124"/>
                    <a:ext cx="1904519" cy="2416817"/>
                  </a:xfrm>
                  <a:prstGeom prst="rect">
                    <a:avLst/>
                  </a:prstGeom>
                </p:spPr>
              </p:pic>
              <p:pic>
                <p:nvPicPr>
                  <p:cNvPr id="48" name="Picture 47"/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6153632" y="1990953"/>
                    <a:ext cx="2388076" cy="1995734"/>
                  </a:xfrm>
                  <a:prstGeom prst="rect">
                    <a:avLst/>
                  </a:prstGeom>
                </p:spPr>
              </p:pic>
              <p:sp>
                <p:nvSpPr>
                  <p:cNvPr id="49" name="Rectangle 48"/>
                  <p:cNvSpPr/>
                  <p:nvPr/>
                </p:nvSpPr>
                <p:spPr bwMode="auto">
                  <a:xfrm>
                    <a:off x="6372200" y="2564903"/>
                    <a:ext cx="1800200" cy="744711"/>
                  </a:xfrm>
                  <a:prstGeom prst="rect">
                    <a:avLst/>
                  </a:prstGeom>
                  <a:noFill/>
                  <a:ln w="9525" cap="flat" cmpd="sng" algn="ctr">
                    <a:solidFill>
                      <a:srgbClr val="FF33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Verdana" pitchFamily="34" charset="0"/>
                      <a:ea typeface="新細明體" pitchFamily="18" charset="-120"/>
                    </a:endParaRPr>
                  </a:p>
                </p:txBody>
              </p:sp>
            </p:grpSp>
            <p:sp>
              <p:nvSpPr>
                <p:cNvPr id="46" name="Title 1"/>
                <p:cNvSpPr txBox="1">
                  <a:spLocks/>
                </p:cNvSpPr>
                <p:nvPr/>
              </p:nvSpPr>
              <p:spPr bwMode="auto">
                <a:xfrm>
                  <a:off x="6163215" y="5891587"/>
                  <a:ext cx="2410169" cy="37949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33CC33"/>
                  </a:solidFill>
                </a:ln>
                <a:extLst/>
              </p:spPr>
              <p:txBody>
                <a:bodyPr anchor="ctr"/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+mj-lt"/>
                      <a:ea typeface="+mj-ea"/>
                      <a:cs typeface="+mj-cs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5pPr>
                  <a:lvl6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6pPr>
                  <a:lvl7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7pPr>
                  <a:lvl8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8pPr>
                  <a:lvl9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4400" i="1">
                      <a:solidFill>
                        <a:schemeClr val="tx2"/>
                      </a:solidFill>
                      <a:latin typeface="Times New Roman" pitchFamily="18" charset="0"/>
                      <a:ea typeface="新細明體" pitchFamily="18" charset="-120"/>
                    </a:defRPr>
                  </a:lvl9pPr>
                </a:lstStyle>
                <a:p>
                  <a:pPr algn="ctr">
                    <a:defRPr/>
                  </a:pPr>
                  <a:r>
                    <a:rPr kumimoji="0" lang="en-US" sz="1800" kern="0" dirty="0" err="1" smtClean="0">
                      <a:solidFill>
                        <a:schemeClr val="tx1"/>
                      </a:solidFill>
                    </a:rPr>
                    <a:t>Fii</a:t>
                  </a:r>
                  <a:r>
                    <a:rPr kumimoji="0" lang="en-US" sz="1800" kern="0" dirty="0" smtClean="0">
                      <a:solidFill>
                        <a:schemeClr val="tx1"/>
                      </a:solidFill>
                    </a:rPr>
                    <a:t> Golden sample</a:t>
                  </a:r>
                  <a:endParaRPr kumimoji="0" lang="en-US" sz="1800" kern="0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24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880553" y="25338"/>
            <a:ext cx="813041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Identify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Root Cause – </a:t>
            </a:r>
            <a:r>
              <a:rPr 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Preliminary analysis</a:t>
            </a:r>
            <a:endParaRPr lang="en-US" altLang="zh-TW" sz="24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23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719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0276" y="1158782"/>
            <a:ext cx="11564490" cy="303159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</a:p>
          <a:p>
            <a:r>
              <a:rPr lang="en-US" kern="0" dirty="0">
                <a:cs typeface="Times New Roman" panose="02020603050405020304" pitchFamily="18" charset="0"/>
              </a:rPr>
              <a:t>Bad weld line incoming material issue : </a:t>
            </a:r>
          </a:p>
          <a:p>
            <a:r>
              <a:rPr lang="en-US" kern="0" dirty="0">
                <a:cs typeface="Times New Roman" panose="02020603050405020304" pitchFamily="18" charset="0"/>
              </a:rPr>
              <a:t>Bad </a:t>
            </a:r>
            <a:r>
              <a:rPr lang="en-US" kern="0" dirty="0">
                <a:cs typeface="Times New Roman" panose="02020603050405020304" pitchFamily="18" charset="0"/>
              </a:rPr>
              <a:t>weld line </a:t>
            </a:r>
            <a:r>
              <a:rPr lang="en-US" kern="0" dirty="0">
                <a:cs typeface="Times New Roman" panose="02020603050405020304" pitchFamily="18" charset="0"/>
              </a:rPr>
              <a:t> issue cause parting line within 2 mold </a:t>
            </a:r>
            <a:r>
              <a:rPr lang="en-US" altLang="en-US" kern="0" dirty="0">
                <a:cs typeface="Times New Roman" panose="02020603050405020304" pitchFamily="18" charset="0"/>
              </a:rPr>
              <a:t>during </a:t>
            </a:r>
            <a:r>
              <a:rPr lang="en-US" altLang="en-US" kern="0" dirty="0">
                <a:cs typeface="Times New Roman" panose="02020603050405020304" pitchFamily="18" charset="0"/>
              </a:rPr>
              <a:t>production</a:t>
            </a:r>
            <a:r>
              <a:rPr lang="en-US" altLang="en-US" kern="0" dirty="0">
                <a:cs typeface="Times New Roman" panose="02020603050405020304" pitchFamily="18" charset="0"/>
              </a:rPr>
              <a:t>, </a:t>
            </a:r>
            <a:r>
              <a:rPr lang="en-US" altLang="en-US" kern="0" dirty="0" smtClean="0">
                <a:cs typeface="Times New Roman" panose="02020603050405020304" pitchFamily="18" charset="0"/>
              </a:rPr>
              <a:t>are all there on have 2 </a:t>
            </a:r>
            <a:r>
              <a:rPr lang="en-US" altLang="en-US" kern="0" dirty="0" err="1">
                <a:cs typeface="Times New Roman" panose="02020603050405020304" pitchFamily="18" charset="0"/>
              </a:rPr>
              <a:t>capities</a:t>
            </a:r>
            <a:r>
              <a:rPr lang="en-US" altLang="en-US" kern="0" dirty="0">
                <a:cs typeface="Times New Roman" panose="02020603050405020304" pitchFamily="18" charset="0"/>
              </a:rPr>
              <a:t>, </a:t>
            </a:r>
            <a:r>
              <a:rPr lang="en-US" altLang="en-US" kern="0" dirty="0" smtClean="0">
                <a:cs typeface="Times New Roman" panose="02020603050405020304" pitchFamily="18" charset="0"/>
              </a:rPr>
              <a:t>1 is clearly and 1 </a:t>
            </a:r>
            <a:r>
              <a:rPr lang="en-US" altLang="en-US" kern="0" dirty="0">
                <a:cs typeface="Times New Roman" panose="02020603050405020304" pitchFamily="18" charset="0"/>
              </a:rPr>
              <a:t>is </a:t>
            </a:r>
            <a:r>
              <a:rPr lang="en-US" altLang="en-US" kern="0" dirty="0" smtClean="0">
                <a:cs typeface="Times New Roman" panose="02020603050405020304" pitchFamily="18" charset="0"/>
              </a:rPr>
              <a:t>dimmer. We also check golden sample and there are have same issue. =&gt; 100% rate.</a:t>
            </a:r>
          </a:p>
          <a:p>
            <a:endParaRPr lang="en-US" sz="2400" b="1" kern="0" dirty="0">
              <a:solidFill>
                <a:srgbClr val="00206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Action:</a:t>
            </a:r>
          </a:p>
          <a:p>
            <a:endParaRPr lang="en-US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kern="0" dirty="0" smtClean="0">
                <a:cs typeface="Times New Roman" panose="02020603050405020304" pitchFamily="18" charset="0"/>
              </a:rPr>
              <a:t>NWE vendor will </a:t>
            </a:r>
            <a:r>
              <a:rPr lang="en-US" altLang="en-US" kern="0" dirty="0">
                <a:cs typeface="Times New Roman" panose="02020603050405020304" pitchFamily="18" charset="0"/>
              </a:rPr>
              <a:t>adjust the </a:t>
            </a:r>
            <a:r>
              <a:rPr lang="en-US" altLang="en-US" kern="0" dirty="0" smtClean="0">
                <a:cs typeface="Times New Roman" panose="02020603050405020304" pitchFamily="18" charset="0"/>
              </a:rPr>
              <a:t>injection parameters on the next build , </a:t>
            </a:r>
            <a:r>
              <a:rPr lang="en-US" altLang="en-US" kern="0" dirty="0">
                <a:cs typeface="Times New Roman" panose="02020603050405020304" pitchFamily="18" charset="0"/>
              </a:rPr>
              <a:t>and </a:t>
            </a:r>
            <a:r>
              <a:rPr lang="en-US" altLang="en-US" kern="0" dirty="0" smtClean="0">
                <a:cs typeface="Times New Roman" panose="02020603050405020304" pitchFamily="18" charset="0"/>
              </a:rPr>
              <a:t>verify </a:t>
            </a:r>
            <a:r>
              <a:rPr lang="en-US" altLang="en-US" kern="0" dirty="0">
                <a:cs typeface="Times New Roman" panose="02020603050405020304" pitchFamily="18" charset="0"/>
              </a:rPr>
              <a:t>in the next production </a:t>
            </a:r>
            <a:r>
              <a:rPr lang="en-US" altLang="en-US" kern="0" dirty="0" smtClean="0">
                <a:cs typeface="Times New Roman" panose="02020603050405020304" pitchFamily="18" charset="0"/>
              </a:rPr>
              <a:t>batch.</a:t>
            </a:r>
          </a:p>
          <a:p>
            <a:r>
              <a:rPr lang="en-US" altLang="en-US" kern="0" dirty="0">
                <a:cs typeface="Times New Roman" panose="02020603050405020304" pitchFamily="18" charset="0"/>
              </a:rPr>
              <a:t>D</a:t>
            </a:r>
            <a:r>
              <a:rPr lang="en-US" altLang="en-US" kern="0" dirty="0" smtClean="0">
                <a:cs typeface="Times New Roman" panose="02020603050405020304" pitchFamily="18" charset="0"/>
              </a:rPr>
              <a:t>ue </a:t>
            </a:r>
            <a:r>
              <a:rPr lang="en-US" altLang="en-US" kern="0" dirty="0">
                <a:cs typeface="Times New Roman" panose="02020603050405020304" pitchFamily="18" charset="0"/>
              </a:rPr>
              <a:t>date June-2024.</a:t>
            </a:r>
          </a:p>
        </p:txBody>
      </p:sp>
      <p:sp>
        <p:nvSpPr>
          <p:cNvPr id="5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880553" y="25338"/>
            <a:ext cx="813041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Identify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Root Cause – </a:t>
            </a:r>
            <a:r>
              <a:rPr 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Preliminary analysis</a:t>
            </a:r>
            <a:endParaRPr lang="en-US" altLang="zh-TW" sz="24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575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49163"/>
            <a:ext cx="40347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endParaRPr lang="en-US" altLang="zh-TW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4078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5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159876" y="707303"/>
            <a:ext cx="33790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itchFamily="34" charset="0"/>
              </a:rPr>
              <a:t>2</a:t>
            </a:r>
            <a:r>
              <a:rPr lang="en-US" sz="2800" b="1" dirty="0" smtClean="0">
                <a:solidFill>
                  <a:srgbClr val="0070C0"/>
                </a:solidFill>
                <a:latin typeface="Calibri" pitchFamily="34" charset="0"/>
              </a:rPr>
              <a:t>. Bad gas mark</a:t>
            </a:r>
            <a:endParaRPr lang="en-US" sz="2800" b="1" dirty="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168" y="2713972"/>
            <a:ext cx="4422981" cy="351458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 bwMode="auto">
          <a:xfrm>
            <a:off x="159876" y="1310528"/>
            <a:ext cx="1158050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With </a:t>
            </a:r>
            <a:r>
              <a:rPr lang="en-US" sz="2000" dirty="0" smtClean="0">
                <a:latin typeface="Calibri" pitchFamily="34" charset="0"/>
              </a:rPr>
              <a:t>Bad gas mark issue, </a:t>
            </a:r>
            <a:r>
              <a:rPr lang="en-US" sz="2000" dirty="0">
                <a:latin typeface="Calibri" pitchFamily="34" charset="0"/>
              </a:rPr>
              <a:t>because neither NWE </a:t>
            </a:r>
            <a:r>
              <a:rPr lang="en-US" sz="2000" dirty="0" smtClean="0">
                <a:latin typeface="Calibri" pitchFamily="34" charset="0"/>
              </a:rPr>
              <a:t>and </a:t>
            </a:r>
            <a:r>
              <a:rPr lang="en-US" sz="2000" dirty="0">
                <a:latin typeface="Calibri" pitchFamily="34" charset="0"/>
              </a:rPr>
              <a:t>FII </a:t>
            </a:r>
            <a:r>
              <a:rPr lang="en-US" sz="2000" dirty="0" smtClean="0">
                <a:latin typeface="Calibri" pitchFamily="34" charset="0"/>
              </a:rPr>
              <a:t>can not find </a:t>
            </a:r>
            <a:r>
              <a:rPr lang="en-US" sz="2000" dirty="0">
                <a:latin typeface="Calibri" pitchFamily="34" charset="0"/>
              </a:rPr>
              <a:t>the problem, because we checked the materials online on the production line and the materials in the </a:t>
            </a:r>
            <a:r>
              <a:rPr lang="en-US" sz="2000" dirty="0" smtClean="0">
                <a:latin typeface="Calibri" pitchFamily="34" charset="0"/>
              </a:rPr>
              <a:t>NWE warehouse</a:t>
            </a:r>
            <a:r>
              <a:rPr lang="en-US" sz="2000" dirty="0">
                <a:latin typeface="Calibri" pitchFamily="34" charset="0"/>
              </a:rPr>
              <a:t>, there were no problems as reported by customers. Therefore, </a:t>
            </a:r>
            <a:r>
              <a:rPr lang="en-US" sz="2000" dirty="0" smtClean="0">
                <a:latin typeface="Calibri" pitchFamily="34" charset="0"/>
              </a:rPr>
              <a:t>may can we suggest that </a:t>
            </a:r>
            <a:r>
              <a:rPr lang="en-US" sz="2000" dirty="0">
                <a:latin typeface="Calibri" pitchFamily="34" charset="0"/>
              </a:rPr>
              <a:t>ALT send </a:t>
            </a:r>
            <a:r>
              <a:rPr lang="en-US" sz="2000" dirty="0" smtClean="0">
                <a:latin typeface="Calibri" pitchFamily="34" charset="0"/>
              </a:rPr>
              <a:t>Defective </a:t>
            </a:r>
            <a:r>
              <a:rPr lang="en-US" sz="2000" dirty="0">
                <a:latin typeface="Calibri" pitchFamily="34" charset="0"/>
              </a:rPr>
              <a:t>samples back to Vietnam for us to analyze further.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9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89113" y="76266"/>
            <a:ext cx="813041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Identify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Root Cause – </a:t>
            </a:r>
            <a:r>
              <a:rPr 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Preliminary analysis</a:t>
            </a:r>
            <a:endParaRPr lang="en-US" altLang="zh-TW" sz="24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13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49829" y="138306"/>
            <a:ext cx="646697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0719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</a:t>
            </a:r>
            <a:r>
              <a:rPr lang="en-US" sz="2800">
                <a:solidFill>
                  <a:schemeClr val="bg1"/>
                </a:solidFill>
                <a:latin typeface="+mj-lt"/>
              </a:rPr>
              <a:t>8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0277" y="753833"/>
            <a:ext cx="11564490" cy="344709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</a:p>
          <a:p>
            <a:r>
              <a:rPr lang="en-US" altLang="en-US" kern="0" dirty="0">
                <a:cs typeface="Times New Roman" panose="02020603050405020304" pitchFamily="18" charset="0"/>
              </a:rPr>
              <a:t>- Currently the machine is in production, </a:t>
            </a:r>
            <a:r>
              <a:rPr lang="en-US" altLang="en-US" kern="0" dirty="0">
                <a:solidFill>
                  <a:srgbClr val="FF0000"/>
                </a:solidFill>
                <a:cs typeface="Times New Roman" panose="02020603050405020304" pitchFamily="18" charset="0"/>
              </a:rPr>
              <a:t>bad weld line </a:t>
            </a:r>
            <a:r>
              <a:rPr lang="en-US" altLang="en-US" kern="0" dirty="0">
                <a:cs typeface="Times New Roman" panose="02020603050405020304" pitchFamily="18" charset="0"/>
              </a:rPr>
              <a:t>appear with blurred levels. When </a:t>
            </a:r>
            <a:r>
              <a:rPr lang="en-US" altLang="en-US" kern="0" dirty="0" smtClean="0">
                <a:cs typeface="Times New Roman" panose="02020603050405020304" pitchFamily="18" charset="0"/>
              </a:rPr>
              <a:t>compare </a:t>
            </a:r>
            <a:r>
              <a:rPr lang="en-US" altLang="en-US" kern="0" dirty="0">
                <a:cs typeface="Times New Roman" panose="02020603050405020304" pitchFamily="18" charset="0"/>
              </a:rPr>
              <a:t>it with the golden sample that ALT signed for us to produce, it is the same. </a:t>
            </a:r>
            <a:br>
              <a:rPr lang="en-US" altLang="en-US" kern="0" dirty="0">
                <a:cs typeface="Times New Roman" panose="02020603050405020304" pitchFamily="18" charset="0"/>
              </a:rPr>
            </a:br>
            <a:r>
              <a:rPr lang="en-US" altLang="en-US" kern="0" dirty="0">
                <a:cs typeface="Times New Roman" panose="02020603050405020304" pitchFamily="18" charset="0"/>
              </a:rPr>
              <a:t>This model, the actual product and production model are relatively similar. Currently, </a:t>
            </a:r>
            <a:r>
              <a:rPr lang="en-US" altLang="en-US" kern="0" dirty="0" smtClean="0">
                <a:cs typeface="Times New Roman" panose="02020603050405020304" pitchFamily="18" charset="0"/>
              </a:rPr>
              <a:t>NWEII </a:t>
            </a:r>
            <a:r>
              <a:rPr lang="en-US" altLang="en-US" kern="0" dirty="0">
                <a:cs typeface="Times New Roman" panose="02020603050405020304" pitchFamily="18" charset="0"/>
              </a:rPr>
              <a:t>are manufacturing based on signed </a:t>
            </a:r>
            <a:r>
              <a:rPr lang="en-US" altLang="en-US" kern="0" dirty="0" err="1" smtClean="0">
                <a:cs typeface="Times New Roman" panose="02020603050405020304" pitchFamily="18" charset="0"/>
              </a:rPr>
              <a:t>sampls</a:t>
            </a:r>
            <a:r>
              <a:rPr lang="en-US" altLang="en-US" kern="0" dirty="0">
                <a:cs typeface="Times New Roman" panose="02020603050405020304" pitchFamily="18" charset="0"/>
              </a:rPr>
              <a:t>. → Our side will train employees based on the model to produce and control this problem so that it does not become more serious</a:t>
            </a:r>
            <a:r>
              <a:rPr lang="en-US" altLang="en-US" kern="0" dirty="0"/>
              <a:t>.</a:t>
            </a:r>
            <a:br>
              <a:rPr lang="en-US" altLang="en-US" kern="0" dirty="0"/>
            </a:br>
            <a:r>
              <a:rPr lang="en-US" altLang="en-US" kern="0" dirty="0"/>
              <a:t>- About </a:t>
            </a:r>
            <a:r>
              <a:rPr lang="en-US" altLang="en-US" kern="0" dirty="0">
                <a:solidFill>
                  <a:srgbClr val="FF0000"/>
                </a:solidFill>
              </a:rPr>
              <a:t>bad g</a:t>
            </a:r>
            <a:r>
              <a:rPr lang="en-US" altLang="en-US" kern="0" dirty="0">
                <a:solidFill>
                  <a:srgbClr val="FF0000"/>
                </a:solidFill>
                <a:cs typeface="Times New Roman" panose="02020603050405020304" pitchFamily="18" charset="0"/>
              </a:rPr>
              <a:t>as mark</a:t>
            </a:r>
            <a:r>
              <a:rPr lang="en-US" altLang="en-US" kern="0" dirty="0">
                <a:cs typeface="Times New Roman" panose="02020603050405020304" pitchFamily="18" charset="0"/>
              </a:rPr>
              <a:t>, because can not see it clearly, so please help contact with ALT and as</a:t>
            </a:r>
            <a:r>
              <a:rPr lang="en-US" altLang="en-US" kern="0" dirty="0">
                <a:latin typeface="Arial (Body)"/>
                <a:cs typeface="Times New Roman" panose="02020603050405020304" pitchFamily="18" charset="0"/>
              </a:rPr>
              <a:t>k </a:t>
            </a:r>
            <a:r>
              <a:rPr lang="en-US" altLang="en-US" kern="0" dirty="0" smtClean="0">
                <a:latin typeface="Arial (Body)"/>
                <a:cs typeface="Times New Roman" panose="02020603050405020304" pitchFamily="18" charset="0"/>
              </a:rPr>
              <a:t>ALT </a:t>
            </a:r>
            <a:r>
              <a:rPr kumimoji="1" lang="en-US" dirty="0">
                <a:solidFill>
                  <a:srgbClr val="000000"/>
                </a:solidFill>
                <a:latin typeface="Arial (Body)"/>
                <a:ea typeface="新細明體" panose="02020300000000000000" pitchFamily="18" charset="-120"/>
              </a:rPr>
              <a:t>send the bad sample for analysis</a:t>
            </a:r>
            <a:endParaRPr lang="en-US" altLang="en-US" kern="0" dirty="0">
              <a:latin typeface="Arial (Body)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Action:</a:t>
            </a:r>
          </a:p>
          <a:p>
            <a:pPr>
              <a:lnSpc>
                <a:spcPct val="150000"/>
              </a:lnSpc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</a:p>
        </p:txBody>
      </p:sp>
    </p:spTree>
    <p:extLst>
      <p:ext uri="{BB962C8B-B14F-4D97-AF65-F5344CB8AC3E}">
        <p14:creationId xmlns:p14="http://schemas.microsoft.com/office/powerpoint/2010/main" val="3027868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16828</TotalTime>
  <Words>546</Words>
  <Application>Microsoft Office PowerPoint</Application>
  <PresentationFormat>Widescreen</PresentationFormat>
  <Paragraphs>64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26" baseType="lpstr">
      <vt:lpstr>Arial (Body)</vt:lpstr>
      <vt:lpstr>Arial (Headings)</vt:lpstr>
      <vt:lpstr>DejaVu Sans</vt:lpstr>
      <vt:lpstr>等线</vt:lpstr>
      <vt:lpstr>標楷體</vt:lpstr>
      <vt:lpstr>Microsoft JhengHei</vt:lpstr>
      <vt:lpstr>Microsoft JhengHei</vt:lpstr>
      <vt:lpstr>Microsoft YaHei</vt:lpstr>
      <vt:lpstr>新細明體</vt:lpstr>
      <vt:lpstr>新細明體</vt:lpstr>
      <vt:lpstr>SimSun</vt:lpstr>
      <vt:lpstr>思源黑体 CN Normal</vt:lpstr>
      <vt:lpstr>Arial</vt:lpstr>
      <vt:lpstr>Calibri</vt:lpstr>
      <vt:lpstr>Symbol</vt:lpstr>
      <vt:lpstr>Times New Roman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Long</dc:creator>
  <dc:description/>
  <cp:lastModifiedBy>阮氏姮</cp:lastModifiedBy>
  <cp:revision>1217</cp:revision>
  <dcterms:created xsi:type="dcterms:W3CDTF">2022-05-19T09:53:32Z</dcterms:created>
  <dcterms:modified xsi:type="dcterms:W3CDTF">2024-05-21T10:01:00Z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